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6"/>
    <p:sldId id="274" r:id="rId27"/>
    <p:sldId id="275" r:id="rId28"/>
    <p:sldId id="276" r:id="rId29"/>
    <p:sldId id="277" r:id="rId30"/>
    <p:sldId id="278" r:id="rId31"/>
    <p:sldId id="272" r:id="rId22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ExtraBold"/>
      <p:bold r:id="rId24"/>
    </p:embeddedFont>
    <p:embeddedFont>
      <p:font typeface="Pretendard 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10121900" y="41783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6718300" y="-86868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118100" y="5029200"/>
            <a:ext cx="103124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68400" y="2260600"/>
            <a:ext cx="124587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000000"/>
                </a:solidFill>
                <a:latin typeface="Pretendard Regular"/>
              </a:rPr>
              <a:t>FPGA </a:t>
            </a:r>
            <a:r>
              <a:rPr lang="ko-KR" sz="95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400" y="3810000"/>
            <a:ext cx="140462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DOOR LOCK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시스템</a:t>
            </a: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400" y="8674100"/>
            <a:ext cx="7200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TEAM2   </a:t>
            </a:r>
            <a:r>
              <a:rPr lang="en-US" sz="1900" b="false" i="false" u="none" strike="noStrike">
                <a:solidFill>
                  <a:srgbClr val="1C46F0"/>
                </a:solidFill>
                <a:latin typeface="Pretendard Regular"/>
              </a:rPr>
              <a:t>|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김현국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한승훈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최세환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김지현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김혜진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054100"/>
            <a:ext cx="2336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600" b="false" i="true" u="none" strike="noStrike">
                <a:solidFill>
                  <a:srgbClr val="000000"/>
                </a:solidFill>
                <a:latin typeface="Pretendard ExtraBold"/>
              </a:rPr>
              <a:t>DR-</a:t>
            </a:r>
            <a:r>
              <a:rPr lang="en-US" sz="2600" b="false" i="true" u="none" strike="noStrike">
                <a:solidFill>
                  <a:srgbClr val="1C46F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400" y="56261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동작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신호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3175000"/>
            <a:ext cx="6743700" cy="5245100"/>
          </a:xfrm>
          <a:prstGeom prst="rect">
            <a:avLst/>
          </a:prstGeom>
          <a:effectLst>
            <a:outerShdw dir="2700000" dist="483667" blurRad="273428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105900" y="2197100"/>
            <a:ext cx="6604000" cy="722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4-Wire Interface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CS_N: Chip Select (Active Low)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SCK: Serial Clock (~25MHz)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MOSI: Master 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MISO: Slave  Master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S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PI Mode 0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특징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CPOL=0: Clock idle at LOW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CPHA=0: Sample on rising edge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MSB first, 8-bit transfer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MFRC522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RISC-V Master  MFRC522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AXI  SPI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프로토콜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Unit Simulation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4343400"/>
            <a:ext cx="101600" cy="355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571500"/>
            <a:ext cx="6629400" cy="1917700"/>
          </a:xfrm>
          <a:prstGeom prst="rect">
            <a:avLst/>
          </a:prstGeom>
          <a:effectLst>
            <a:outerShdw dir="2700000" dist="177040" blurRad="36635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07200" y="2882900"/>
            <a:ext cx="11125200" cy="323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07200" y="6400800"/>
            <a:ext cx="11125200" cy="3416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60500" y="4368800"/>
            <a:ext cx="5270500" cy="355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I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DLE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트랜잭션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대기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TX_ADDR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(R/W + Address)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TX_DATA/RX_DATA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Write: MOSI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Read: MISO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CS_DEASSERT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비활성화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2362200"/>
            <a:ext cx="11455400" cy="4597400"/>
          </a:xfrm>
          <a:prstGeom prst="rect">
            <a:avLst/>
          </a:prstGeom>
          <a:effectLst>
            <a:outerShdw dir="2700000" dist="423869" blurRad="20999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91800" y="7200900"/>
            <a:ext cx="6807200" cy="2501900"/>
          </a:xfrm>
          <a:prstGeom prst="rect">
            <a:avLst/>
          </a:prstGeom>
          <a:effectLst>
            <a:outerShdw dir="2700000" dist="230731" blurRad="6222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2933700"/>
            <a:ext cx="4483100" cy="3454400"/>
          </a:xfrm>
          <a:prstGeom prst="rect">
            <a:avLst/>
          </a:prstGeom>
          <a:effectLst>
            <a:outerShdw dir="2700000" dist="319171" blurRad="119068">
              <a:srgbClr val="000000">
                <a:alpha val="5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 Co-Simulation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8115300"/>
            <a:ext cx="86106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BFM (Bus Functional Memory)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Master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돼서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test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하고자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IP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보내어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simulation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3302000"/>
            <a:ext cx="88900" cy="579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27100" y="4597400"/>
            <a:ext cx="4038600" cy="502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75800" y="215900"/>
            <a:ext cx="5207000" cy="488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600" y="3225800"/>
            <a:ext cx="86360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IP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(0xA000_0000)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('sck', 'mosi, 'miso', 'cs_n','rst')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spi_axi_controller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axi_switch_m3s3 (AXI4-Full Interconnect)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S2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매핑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고속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AXI4-Full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(I2C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차별점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I/O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(LVCMOS33)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PMOD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('')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2082800"/>
            <a:ext cx="13322300" cy="7442200"/>
          </a:xfrm>
          <a:prstGeom prst="rect">
            <a:avLst/>
          </a:prstGeom>
          <a:effectLst>
            <a:outerShdw dir="2700000" dist="687027" blurRad="55169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56600" y="673100"/>
            <a:ext cx="81534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Door Lock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Flow Chart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15500" y="1866900"/>
            <a:ext cx="7886700" cy="6565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54200"/>
            <a:ext cx="662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주요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동작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800" y="3238500"/>
            <a:ext cx="83947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Matrix keypad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Scanning Algorithm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Output,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Input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HIGH(1)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나머지는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LOW(0)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2.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읽어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감지되면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교차하는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버튼이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눌린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것입니다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3. 1~2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순차적으로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" y="2959100"/>
            <a:ext cx="889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0" y="1549400"/>
            <a:ext cx="6223000" cy="6159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07 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 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66900"/>
            <a:ext cx="619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현재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상황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요약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3543300"/>
            <a:ext cx="9436100" cy="402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도어락의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기본적인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키패드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(GPIO)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(I2C)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1. SPI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정상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예정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4300" y="8382000"/>
            <a:ext cx="4025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UART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doorlock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프로세스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0">
            <a:off x="-4191000" y="47244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12306300" y="-77597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5486400"/>
            <a:ext cx="9296400" cy="3784600"/>
          </a:xfrm>
          <a:prstGeom prst="rect">
            <a:avLst/>
          </a:prstGeom>
          <a:effectLst>
            <a:outerShdw dir="5400000" dist="58231" blurRad="178349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5486400"/>
            <a:ext cx="101600" cy="3771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17600" y="1562100"/>
            <a:ext cx="121031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600" b="false" i="false" u="none" strike="noStrike">
                <a:solidFill>
                  <a:srgbClr val="1C46F0"/>
                </a:solidFill>
                <a:latin typeface="Pretendard ExtraBold"/>
              </a:rPr>
              <a:t>THANK 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6578600"/>
            <a:ext cx="15240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팀장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팀원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ExtraBold"/>
              </a:rPr>
              <a:t>GIT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주소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6578600"/>
            <a:ext cx="75438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김현국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한승훈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최세환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김지현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김혜진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HTTP://192.168.0.128:8180/SOGAN-SOC-LAB/TEAM2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1600" y="4508500"/>
            <a:ext cx="4064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4400" b="false" i="true" u="none" strike="noStrike" spc="-100">
                <a:solidFill>
                  <a:srgbClr val="1C46F0"/>
                </a:solidFill>
                <a:latin typeface="Pretendard ExtraBold"/>
              </a:rPr>
              <a:t>TEAM</a:t>
            </a:r>
            <a:r>
              <a:rPr lang="en-US" sz="4400" b="false" i="true" u="none" strike="noStrike" spc="-100">
                <a:solidFill>
                  <a:srgbClr val="00000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600" y="13716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667E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972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6600">
                <a:solidFill>
                  <a:srgbClr val="FFFFFF"/>
                </a:solidFill>
              </a:defRPr>
            </a:pPr>
            <a:r>
              <a:t>프로젝트 회고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840480"/>
            <a:ext cx="109728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>
                <a:solidFill>
                  <a:srgbClr val="FFFFFF"/>
                </a:solidFill>
              </a:defRPr>
            </a:pPr>
            <a:r>
              <a:t>실패에서 배운 교훈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13385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000">
                <a:solidFill>
                  <a:srgbClr val="DC143C"/>
                </a:solidFill>
              </a:defRPr>
            </a:pPr>
            <a:r>
              <a:t>아쉬운 점: SPI 펌웨어 미완성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554480"/>
            <a:ext cx="5303520" cy="2011680"/>
          </a:xfrm>
          <a:prstGeom prst="roundRect">
            <a:avLst/>
          </a:prstGeom>
          <a:solidFill>
            <a:srgbClr val="FFF0F5"/>
          </a:solidFill>
          <a:ln w="25400">
            <a:solidFill>
              <a:srgbClr val="DC14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05840" y="1737360"/>
            <a:ext cx="475488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>
                <a:solidFill>
                  <a:srgbClr val="DC143C"/>
                </a:solidFill>
              </a:defRPr>
            </a:pPr>
            <a:r>
              <a:t>현상</a:t>
            </a:r>
          </a:p>
          <a:p>
            <a:pPr>
              <a:defRPr sz="1800"/>
            </a:pPr>
            <a:r>
              <a:t>• MISO 신호 항상 0x00</a:t>
            </a:r>
          </a:p>
          <a:p>
            <a:pPr>
              <a:defRPr sz="1800"/>
            </a:pPr>
            <a:r>
              <a:t>• RFID 버전 레지스터 읽기 실패</a:t>
            </a:r>
          </a:p>
          <a:p>
            <a:pPr>
              <a:defRPr sz="1800"/>
            </a:pPr>
            <a:r>
              <a:t>• Loopback 테스트도 실패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0800" y="1554480"/>
            <a:ext cx="5303520" cy="4114800"/>
          </a:xfrm>
          <a:prstGeom prst="roundRect">
            <a:avLst/>
          </a:prstGeom>
          <a:solidFill>
            <a:srgbClr val="FFFAF0"/>
          </a:solidFill>
          <a:ln w="2540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675120" y="1737360"/>
            <a:ext cx="4754880" cy="3749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>
                <a:solidFill>
                  <a:srgbClr val="FF8C00"/>
                </a:solidFill>
              </a:defRPr>
            </a:pPr>
            <a:r>
              <a:t>원인 분석</a:t>
            </a:r>
          </a:p>
          <a:p>
            <a:pPr>
              <a:defRPr b="1" sz="1800">
                <a:solidFill>
                  <a:srgbClr val="667EEA"/>
                </a:solidFill>
              </a:defRPr>
            </a:pPr>
            <a:r>
              <a:t>하드웨어</a:t>
            </a:r>
          </a:p>
          <a:p>
            <a:pPr lvl="1">
              <a:defRPr sz="1600"/>
            </a:pPr>
            <a:r>
              <a:t>Pmod 핀 배선, Tri-state 타이밍</a:t>
            </a:r>
          </a:p>
          <a:p>
            <a:pPr>
              <a:defRPr b="1" sz="1800">
                <a:solidFill>
                  <a:srgbClr val="667EEA"/>
                </a:solidFill>
              </a:defRPr>
            </a:pPr>
            <a:r>
              <a:t>펌웨어</a:t>
            </a:r>
          </a:p>
          <a:p>
            <a:pPr lvl="1">
              <a:defRPr sz="1600"/>
            </a:pPr>
            <a:r>
              <a:t>레지스터 매핑, CPOL/CPHA</a:t>
            </a:r>
          </a:p>
          <a:p>
            <a:pPr>
              <a:defRPr b="1" sz="1800">
                <a:solidFill>
                  <a:srgbClr val="667EEA"/>
                </a:solidFill>
              </a:defRPr>
            </a:pPr>
            <a:r>
              <a:t>RTL</a:t>
            </a:r>
          </a:p>
          <a:p>
            <a:pPr lvl="1">
              <a:defRPr sz="1600"/>
            </a:pPr>
            <a:r>
              <a:t>AXI Handshake, SPI FSM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3746500" y="37846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84900" y="0"/>
            <a:ext cx="1016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2006600"/>
            <a:ext cx="5588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3238500"/>
            <a:ext cx="5588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4457700"/>
            <a:ext cx="5588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5689600"/>
            <a:ext cx="5588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6908800"/>
            <a:ext cx="5588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8140700"/>
            <a:ext cx="558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2222500"/>
            <a:ext cx="1651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3441700"/>
            <a:ext cx="1651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5880100"/>
            <a:ext cx="1651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8318500"/>
            <a:ext cx="1651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4660900"/>
            <a:ext cx="1651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7099300"/>
            <a:ext cx="165100" cy="19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4100" y="876300"/>
            <a:ext cx="47498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</a:p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1C46F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9000" y="21336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6900" y="20447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2200" y="2019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2200" y="32512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42200" y="4470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2200" y="5702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2200" y="69215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42200" y="8153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6900" y="32766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GPIO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16900" y="44958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I2C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16900" y="57277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SPI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16900" y="69469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Firmware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1500" y="81661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19000" y="33528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19000" y="45720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19000" y="57912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19000" y="7010400"/>
            <a:ext cx="5626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keypad, RFID, EEPROM,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doorlock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펌웨어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19000" y="82423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마무리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요약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13385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000">
                <a:solidFill>
                  <a:srgbClr val="667EEA"/>
                </a:solidFill>
              </a:defRPr>
            </a:pPr>
            <a:r>
              <a:t>교훈: "하나씩 쌓아올려야 한다"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71600" y="1645920"/>
            <a:ext cx="10058400" cy="109728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645920" y="1828800"/>
            <a:ext cx="95097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2800">
                <a:solidFill>
                  <a:srgbClr val="FFFFFF"/>
                </a:solidFill>
              </a:defRPr>
            </a:pPr>
            <a:r>
              <a:t>복잡한 시스템은 검증된 작은 블록의 조합이다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14400" y="3200400"/>
            <a:ext cx="5212080" cy="2286000"/>
          </a:xfrm>
          <a:prstGeom prst="roundRect">
            <a:avLst/>
          </a:prstGeom>
          <a:solidFill>
            <a:srgbClr val="E6FFE6"/>
          </a:solidFill>
          <a:ln w="38100"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188720" y="3383280"/>
            <a:ext cx="4663440" cy="1920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>
                <a:solidFill>
                  <a:srgbClr val="228B22"/>
                </a:solidFill>
              </a:defRPr>
            </a:pPr>
            <a:r>
              <a:t>✓ I²C 성공</a:t>
            </a:r>
          </a:p>
          <a:p>
            <a:pPr>
              <a:defRPr sz="1800"/>
            </a:pPr>
            <a:r>
              <a:t>단계별 철저한 검증</a:t>
            </a:r>
          </a:p>
          <a:p>
            <a:pPr lvl="1">
              <a:defRPr sz="1600"/>
            </a:pPr>
            <a:r>
              <a:t>RTL → Testbench → FPGA → API</a:t>
            </a:r>
          </a:p>
          <a:p>
            <a:pPr>
              <a:defRPr sz="1800"/>
            </a:pPr>
            <a:r>
              <a:t>예정 기간 내 완료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66560" y="3200400"/>
            <a:ext cx="5212080" cy="2286000"/>
          </a:xfrm>
          <a:prstGeom prst="roundRect">
            <a:avLst/>
          </a:prstGeom>
          <a:solidFill>
            <a:srgbClr val="FFE6E6"/>
          </a:solidFill>
          <a:ln w="38100">
            <a:solidFill>
              <a:srgbClr val="DC14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040880" y="3383280"/>
            <a:ext cx="4663440" cy="19202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400">
                <a:solidFill>
                  <a:srgbClr val="DC143C"/>
                </a:solidFill>
              </a:defRPr>
            </a:pPr>
            <a:r>
              <a:t>✗ SPI 실패</a:t>
            </a:r>
          </a:p>
          <a:p>
            <a:pPr>
              <a:defRPr sz="1800"/>
            </a:pPr>
            <a:r>
              <a:t>검증 단계 생략</a:t>
            </a:r>
          </a:p>
          <a:p>
            <a:pPr lvl="1">
              <a:defRPr sz="1600"/>
            </a:pPr>
            <a:r>
              <a:t>통합 단계에서 문제 발견</a:t>
            </a:r>
          </a:p>
          <a:p>
            <a:pPr>
              <a:defRPr sz="1800"/>
            </a:pPr>
            <a:r>
              <a:t>시간 부족으로 미완성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13385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000">
                <a:solidFill>
                  <a:srgbClr val="667EEA"/>
                </a:solidFill>
              </a:defRPr>
            </a:pPr>
            <a:r>
              <a:t>기술적 개선사항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828800"/>
            <a:ext cx="3657600" cy="3474720"/>
          </a:xfrm>
          <a:prstGeom prst="roundRect">
            <a:avLst/>
          </a:prstGeom>
          <a:solidFill>
            <a:srgbClr val="E6F0FF"/>
          </a:solidFill>
          <a:ln w="25400">
            <a:solidFill>
              <a:srgbClr val="667E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3291840" cy="3017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2000">
                <a:solidFill>
                  <a:srgbClr val="667EEA"/>
                </a:solidFill>
              </a:defRPr>
            </a:pPr>
            <a:r>
              <a:t>SPI 통신 안정화</a:t>
            </a:r>
          </a:p>
          <a:p>
            <a:pPr>
              <a:spcBef>
                <a:spcPts val="1000"/>
              </a:spcBef>
              <a:defRPr sz="1600"/>
            </a:pPr>
            <a:r>
              <a:t>• MISO Tri-state 제어</a:t>
            </a:r>
          </a:p>
          <a:p>
            <a:pPr>
              <a:spcBef>
                <a:spcPts val="1000"/>
              </a:spcBef>
              <a:defRPr sz="1600"/>
            </a:pPr>
            <a:r>
              <a:t>• AXI Handshake 강화</a:t>
            </a:r>
          </a:p>
          <a:p>
            <a:pPr>
              <a:spcBef>
                <a:spcPts val="1000"/>
              </a:spcBef>
              <a:defRPr sz="1600"/>
            </a:pPr>
            <a:r>
              <a:t>• Retry 로직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80560" y="1828800"/>
            <a:ext cx="3657600" cy="3474720"/>
          </a:xfrm>
          <a:prstGeom prst="roundRect">
            <a:avLst/>
          </a:prstGeom>
          <a:solidFill>
            <a:srgbClr val="FFF5E6"/>
          </a:solidFill>
          <a:ln w="25400">
            <a:solidFill>
              <a:srgbClr val="667E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663440" y="2057400"/>
            <a:ext cx="3291840" cy="3017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2000">
                <a:solidFill>
                  <a:srgbClr val="667EEA"/>
                </a:solidFill>
              </a:defRPr>
            </a:pPr>
            <a:r>
              <a:t>통합 검증 강화</a:t>
            </a:r>
          </a:p>
          <a:p>
            <a:pPr>
              <a:spcBef>
                <a:spcPts val="1000"/>
              </a:spcBef>
              <a:defRPr sz="1600"/>
            </a:pPr>
            <a:r>
              <a:t>• Co-simulation 환경</a:t>
            </a:r>
          </a:p>
          <a:p>
            <a:pPr>
              <a:spcBef>
                <a:spcPts val="1000"/>
              </a:spcBef>
              <a:defRPr sz="1600"/>
            </a:pPr>
            <a:r>
              <a:t>• Assertion 기반 검증</a:t>
            </a:r>
          </a:p>
          <a:p>
            <a:pPr>
              <a:spcBef>
                <a:spcPts val="1000"/>
              </a:spcBef>
              <a:defRPr sz="1600"/>
            </a:pPr>
            <a:r>
              <a:t>• CI/CD 파이프라인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0" y="1828800"/>
            <a:ext cx="3657600" cy="3474720"/>
          </a:xfrm>
          <a:prstGeom prst="roundRect">
            <a:avLst/>
          </a:prstGeom>
          <a:solidFill>
            <a:srgbClr val="F0FFF0"/>
          </a:solidFill>
          <a:ln w="25400">
            <a:solidFill>
              <a:srgbClr val="667E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412480" y="2057400"/>
            <a:ext cx="3291840" cy="3017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2000">
                <a:solidFill>
                  <a:srgbClr val="667EEA"/>
                </a:solidFill>
              </a:defRPr>
            </a:pPr>
            <a:r>
              <a:t>디버깅 향상</a:t>
            </a:r>
          </a:p>
          <a:p>
            <a:pPr>
              <a:spcBef>
                <a:spcPts val="1000"/>
              </a:spcBef>
              <a:defRPr sz="1600"/>
            </a:pPr>
            <a:r>
              <a:t>• ILA 추가</a:t>
            </a:r>
          </a:p>
          <a:p>
            <a:pPr>
              <a:spcBef>
                <a:spcPts val="1000"/>
              </a:spcBef>
              <a:defRPr sz="1600"/>
            </a:pPr>
            <a:r>
              <a:t>• Clock Gating</a:t>
            </a:r>
          </a:p>
          <a:p>
            <a:pPr>
              <a:spcBef>
                <a:spcPts val="1000"/>
              </a:spcBef>
              <a:defRPr sz="1600"/>
            </a:pPr>
            <a:r>
              <a:t>• 문서화 자동화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13385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000">
                <a:solidFill>
                  <a:srgbClr val="667EEA"/>
                </a:solidFill>
              </a:defRPr>
            </a:pPr>
            <a:r>
              <a:t>향후 개선 계획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828800" y="1828800"/>
            <a:ext cx="9144000" cy="1097280"/>
          </a:xfrm>
          <a:prstGeom prst="roundRect">
            <a:avLst/>
          </a:prstGeom>
          <a:solidFill>
            <a:srgbClr val="F5F5FA"/>
          </a:solidFill>
          <a:ln w="38100">
            <a:solidFill>
              <a:srgbClr val="FF8C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103120" y="196596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000">
                <a:solidFill>
                  <a:srgbClr val="FF8C00"/>
                </a:solidFill>
              </a:defRPr>
            </a:pPr>
            <a:r>
              <a:t>단기 (1개월)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03120" y="237744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t>SPI 완전 해결 | RFID UID 안정 획득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8800" y="3200400"/>
            <a:ext cx="9144000" cy="1097280"/>
          </a:xfrm>
          <a:prstGeom prst="roundRect">
            <a:avLst/>
          </a:prstGeom>
          <a:solidFill>
            <a:srgbClr val="F5F5FA"/>
          </a:solidFill>
          <a:ln w="38100">
            <a:solidFill>
              <a:srgbClr val="228B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103120" y="333756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000">
                <a:solidFill>
                  <a:srgbClr val="228B22"/>
                </a:solidFill>
              </a:defRPr>
            </a:pPr>
            <a:r>
              <a:t>중기 (3개월)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120" y="374904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t>CI/CD 구축 | I²S 오디오 완성 | 웹 관리 인터페이스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28800" y="4572000"/>
            <a:ext cx="9144000" cy="1097280"/>
          </a:xfrm>
          <a:prstGeom prst="roundRect">
            <a:avLst/>
          </a:prstGeom>
          <a:solidFill>
            <a:srgbClr val="F5F5FA"/>
          </a:solidFill>
          <a:ln w="38100">
            <a:solidFill>
              <a:srgbClr val="667E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103120" y="4709160"/>
            <a:ext cx="18288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2000">
                <a:solidFill>
                  <a:srgbClr val="667EEA"/>
                </a:solidFill>
              </a:defRPr>
            </a:pPr>
            <a:r>
              <a:t>장기 (6개월)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3120" y="5120640"/>
            <a:ext cx="859536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/>
            </a:pPr>
            <a:r>
              <a:t>PCB 설계 및 제작 | 인증 규격 준수 | 성능 최적화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548640"/>
            <a:ext cx="1133856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b="1" sz="4000">
                <a:solidFill>
                  <a:srgbClr val="667EEA"/>
                </a:solidFill>
              </a:defRPr>
            </a:pPr>
            <a:r>
              <a:t>프로젝트를 통해 배운 것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828800"/>
            <a:ext cx="3657600" cy="1828800"/>
          </a:xfrm>
          <a:prstGeom prst="roundRect">
            <a:avLst/>
          </a:prstGeom>
          <a:solidFill>
            <a:srgbClr val="667E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2103120"/>
            <a:ext cx="3291840" cy="1280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1800">
                <a:solidFill>
                  <a:srgbClr val="FFFFFF"/>
                </a:solidFill>
              </a:defRPr>
            </a:pPr>
            <a:r>
              <a:t>"완벽한 설계"보다</a:t>
            </a:r>
            <a:br/>
            <a:r>
              <a:t>"검증 가능한 설계"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80560" y="1828800"/>
            <a:ext cx="3657600" cy="1828800"/>
          </a:xfrm>
          <a:prstGeom prst="roundRect">
            <a:avLst/>
          </a:prstGeom>
          <a:solidFill>
            <a:srgbClr val="DC14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663440" y="2103120"/>
            <a:ext cx="3291840" cy="1280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1800">
                <a:solidFill>
                  <a:srgbClr val="FFFFFF"/>
                </a:solidFill>
              </a:defRPr>
            </a:pPr>
            <a:r>
              <a:t>"시간은 항상 부족하다"</a:t>
            </a:r>
            <a:br/>
            <a:r>
              <a:t>디버깅 = 예상 × 3배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29600" y="1828800"/>
            <a:ext cx="3657600" cy="1828800"/>
          </a:xfrm>
          <a:prstGeom prst="roundRect">
            <a:avLst/>
          </a:prstGeom>
          <a:solidFill>
            <a:srgbClr val="228B2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8412480" y="2103120"/>
            <a:ext cx="3291840" cy="1280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b="1" sz="1800">
                <a:solidFill>
                  <a:srgbClr val="FFFFFF"/>
                </a:solidFill>
              </a:defRPr>
            </a:pPr>
            <a:r>
              <a:t>"실패도 자산이다"</a:t>
            </a:r>
            <a:br/>
            <a:r>
              <a:t>다음 프로젝트 성공률 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4114800"/>
            <a:ext cx="100584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/>
            </a:pPr>
            <a:r>
              <a:t>다음 프로젝트 적용:  ✓ 단위 테스트  ✓ 문서화  ✓ 주간 마일스톤  ✓ 코드 리뷰  ✓ 리스크 관리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3900" y="1574800"/>
            <a:ext cx="13322300" cy="8280400"/>
          </a:xfrm>
          <a:prstGeom prst="rect">
            <a:avLst/>
          </a:prstGeom>
          <a:effectLst>
            <a:outerShdw dir="2700000" dist="764406" blurRad="682965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0" y="7112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Project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0" y="1447800"/>
            <a:ext cx="13665200" cy="8458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6300" y="4826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Block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 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4013200"/>
            <a:ext cx="88900" cy="303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6019800"/>
            <a:ext cx="7658100" cy="3708400"/>
          </a:xfrm>
          <a:prstGeom prst="rect">
            <a:avLst/>
          </a:prstGeom>
          <a:effectLst>
            <a:outerShdw dir="2700000" dist="342859" blurRad="137398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55200" y="1066800"/>
            <a:ext cx="7556500" cy="4178300"/>
          </a:xfrm>
          <a:prstGeom prst="rect">
            <a:avLst/>
          </a:prstGeom>
          <a:effectLst>
            <a:outerShdw dir="2700000" dist="385632" blurRad="173819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300" y="3975100"/>
            <a:ext cx="73025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2. amba_axi_lite_m3 -&gt; amba_axi_lite_m6.v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너비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I/O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7700" y="6375400"/>
            <a:ext cx="8737600" cy="373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37700" y="1155700"/>
            <a:ext cx="8826500" cy="422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00" y="3048000"/>
            <a:ext cx="7607300" cy="586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design_riscv_cache.tcl, top.sv, makefile, xsim.prj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참고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gpio_axi_lite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디렉터리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ips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충돌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top 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riscv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firmware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받아들이지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못함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I2C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SoC + I2C firmware =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동작함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36300" y="444500"/>
            <a:ext cx="4686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9100" y="5676900"/>
            <a:ext cx="5588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Top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3835400"/>
            <a:ext cx="88900" cy="397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2971800"/>
            <a:ext cx="9207500" cy="577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Co-simulation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00" y="3848100"/>
            <a:ext cx="7874000" cy="469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cosim_bfm_axi_lite.sv, top.sv, tester.sv,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main.c, test.c, makefile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co-simulation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ack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타이밍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I2C read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7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BFM &lt;-&gt; I2C_if &lt;-&gt; CSR &lt;-&gt; I2C_core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34200" y="2565400"/>
            <a:ext cx="3352800" cy="445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2565400"/>
            <a:ext cx="5956300" cy="445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09300" y="2578100"/>
            <a:ext cx="6832600" cy="445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7556500"/>
            <a:ext cx="88900" cy="219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Emulation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800" y="7683500"/>
            <a:ext cx="17373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vivado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올리고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SDA, SCL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들어오지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vivado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오실로스코프로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64700" y="1371600"/>
            <a:ext cx="8509000" cy="461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71600"/>
            <a:ext cx="9664700" cy="4597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03 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6235700"/>
            <a:ext cx="15684500" cy="369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시뮬레이션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결과와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Quartus In System Soruce &amp; Probe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FPGA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로직이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복잡하여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동작하지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않거나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오동작하는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이로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문제점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state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or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스킵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SDA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read &amp; write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4. memory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b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b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간소화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KHz clock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data control code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